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66" r:id="rId46"/>
    <p:sldId id="268" r:id="rId47"/>
    <p:sldId id="296" r:id="rId48"/>
    <p:sldId id="338" r:id="rId49"/>
    <p:sldId id="295" r:id="rId50"/>
    <p:sldId id="335" r:id="rId51"/>
    <p:sldId id="337" r:id="rId52"/>
    <p:sldId id="336" r:id="rId53"/>
    <p:sldId id="328" r:id="rId54"/>
    <p:sldId id="329" r:id="rId55"/>
    <p:sldId id="330" r:id="rId56"/>
    <p:sldId id="331" r:id="rId57"/>
    <p:sldId id="332" r:id="rId58"/>
    <p:sldId id="333" r:id="rId59"/>
    <p:sldId id="297" r:id="rId60"/>
    <p:sldId id="293" r:id="rId61"/>
    <p:sldId id="263" r:id="rId62"/>
    <p:sldId id="341" r:id="rId63"/>
    <p:sldId id="258" r:id="rId64"/>
    <p:sldId id="342" r:id="rId65"/>
    <p:sldId id="271" r:id="rId66"/>
    <p:sldId id="11053" r:id="rId67"/>
    <p:sldId id="10958" r:id="rId68"/>
    <p:sldId id="10960" r:id="rId69"/>
    <p:sldId id="10947" r:id="rId70"/>
    <p:sldId id="11060" r:id="rId71"/>
    <p:sldId id="11056" r:id="rId72"/>
    <p:sldId id="270" r:id="rId73"/>
    <p:sldId id="272" r:id="rId74"/>
    <p:sldId id="325" r:id="rId75"/>
    <p:sldId id="300" r:id="rId76"/>
    <p:sldId id="301" r:id="rId77"/>
    <p:sldId id="292" r:id="rId78"/>
    <p:sldId id="304" r:id="rId79"/>
    <p:sldId id="326" r:id="rId80"/>
    <p:sldId id="327" r:id="rId81"/>
    <p:sldId id="262" r:id="rId82"/>
    <p:sldId id="334" r:id="rId8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66"/>
            <p14:sldId id="268"/>
            <p14:sldId id="296"/>
            <p14:sldId id="338"/>
            <p14:sldId id="295"/>
            <p14:sldId id="335"/>
            <p14:sldId id="337"/>
            <p14:sldId id="336"/>
            <p14:sldId id="328"/>
            <p14:sldId id="329"/>
            <p14:sldId id="330"/>
            <p14:sldId id="331"/>
            <p14:sldId id="332"/>
            <p14:sldId id="333"/>
            <p14:sldId id="297"/>
            <p14:sldId id="293"/>
          </p14:sldIdLst>
        </p14:section>
        <p14:section name="Microsoft Offerings" id="{E257920D-0338-45E2-B307-AA7F0248744C}">
          <p14:sldIdLst>
            <p14:sldId id="263"/>
            <p14:sldId id="341"/>
            <p14:sldId id="258"/>
            <p14:sldId id="342"/>
            <p14:sldId id="271"/>
            <p14:sldId id="11053"/>
            <p14:sldId id="10958"/>
            <p14:sldId id="10960"/>
            <p14:sldId id="10947"/>
            <p14:sldId id="11060"/>
            <p14:sldId id="11056"/>
            <p14:sldId id="270"/>
            <p14:sldId id="272"/>
          </p14:sldIdLst>
        </p14:section>
        <p14:section name="if time permits" id="{DA0120C6-66D2-42F8-9270-E2B3E576A300}">
          <p14:sldIdLst>
            <p14:sldId id="325"/>
            <p14:sldId id="300"/>
            <p14:sldId id="301"/>
            <p14:sldId id="292"/>
            <p14:sldId id="304"/>
            <p14:sldId id="326"/>
            <p14:sldId id="327"/>
          </p14:sldIdLst>
        </p14:section>
        <p14:section name="Appendix" id="{9A8C60E9-2ECA-4876-A0BE-2DBE5E90C1C7}">
          <p14:sldIdLst>
            <p14:sldId id="26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779" autoAdjust="0"/>
  </p:normalViewPr>
  <p:slideViewPr>
    <p:cSldViewPr snapToGrid="0">
      <p:cViewPr varScale="1">
        <p:scale>
          <a:sx n="76" d="100"/>
          <a:sy n="76" d="100"/>
        </p:scale>
        <p:origin x="948"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16.09.2021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50</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57</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60</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61</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65</a:t>
            </a:fld>
            <a:endParaRPr lang="de-DE"/>
          </a:p>
        </p:txBody>
      </p:sp>
    </p:spTree>
    <p:extLst>
      <p:ext uri="{BB962C8B-B14F-4D97-AF65-F5344CB8AC3E}">
        <p14:creationId xmlns:p14="http://schemas.microsoft.com/office/powerpoint/2010/main" val="4225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9/16/2021 11:04 AM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66</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69</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70</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77</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78</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ray.io/en/latest/rllib-algorithms.html#feature-compatibility-matrix" TargetMode="External"/><Relationship Id="rId5" Type="http://schemas.openxmlformats.org/officeDocument/2006/relationships/hyperlink" Target="https://github.com/ray-project/ray/blob/master/rllib/examples/serving/unity3d_server.py" TargetMode="External"/><Relationship Id="rId4" Type="http://schemas.openxmlformats.org/officeDocument/2006/relationships/hyperlink" Target="https://docs.ray.io/en/master/rllib-env.html#rllib-environment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x5Q79XCxMVc&amp;ab_channel=LondonMachineLearningMeetup" TargetMode="External"/><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7" Type="http://schemas.openxmlformats.org/officeDocument/2006/relationships/hyperlink" Target="https://github.com/Azure/MachineLearningNotebooks"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47500" lnSpcReduction="20000"/>
          </a:bodyPr>
          <a:lstStyle/>
          <a:p>
            <a:pPr algn="l"/>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a:p>
            <a:pPr algn="l"/>
            <a:r>
              <a:rPr lang="en-US" dirty="0"/>
              <a:t>Prepared by Lukas Steindl, September 21</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a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503814" cy="369332"/>
          </a:xfrm>
          <a:prstGeom prst="rect">
            <a:avLst/>
          </a:prstGeom>
          <a:noFill/>
        </p:spPr>
        <p:txBody>
          <a:bodyPr wrap="none" rtlCol="0">
            <a:spAutoFit/>
          </a:bodyPr>
          <a:lstStyle/>
          <a:p>
            <a:r>
              <a:rPr lang="en-US" dirty="0"/>
              <a:t>Playout with Random Moves for itself and the opponent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database systems</a:t>
            </a:r>
          </a:p>
          <a:p>
            <a:pPr marL="0" indent="0">
              <a:buNone/>
            </a:pPr>
            <a:r>
              <a:rPr lang="en-US" sz="2400" dirty="0"/>
              <a:t>BSc. in Business Informatics from University of Hagen,</a:t>
            </a:r>
          </a:p>
          <a:p>
            <a:pPr marL="0" indent="0">
              <a:buNone/>
            </a:pPr>
            <a:r>
              <a:rPr lang="en-US" sz="2400" dirty="0"/>
              <a:t>Currently doing my master thesis </a:t>
            </a:r>
            <a:r>
              <a:rPr lang="en-US" sz="2400" dirty="0">
                <a:hlinkClick r:id="rId2"/>
              </a:rPr>
              <a:t>https://github.com/embedded-machine-learning/ragweed-drone-detection</a:t>
            </a:r>
            <a:r>
              <a:rPr lang="en-US" sz="2400" dirty="0"/>
              <a:t> as part of the Data Science Master @ TU Vienna</a:t>
            </a:r>
          </a:p>
          <a:p>
            <a:pPr marL="0" indent="0">
              <a:buNone/>
            </a:pPr>
            <a:endParaRPr lang="en-US" sz="2400" dirty="0"/>
          </a:p>
          <a:p>
            <a:pPr marL="0" indent="0">
              <a:buNone/>
            </a:pPr>
            <a:endParaRPr lang="en-US" sz="2400" dirty="0"/>
          </a:p>
          <a:p>
            <a:pPr marL="0" indent="0">
              <a:buNone/>
            </a:pPr>
            <a:r>
              <a:rPr lang="en-US" sz="2400" dirty="0" err="1"/>
              <a:t>Github</a:t>
            </a:r>
            <a:r>
              <a:rPr lang="en-US" sz="2400" dirty="0"/>
              <a:t>: </a:t>
            </a: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202707" y="2421653"/>
            <a:ext cx="3684493" cy="3388596"/>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308324"/>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you have an Environment as “Teacher”</a:t>
            </a:r>
          </a:p>
          <a:p>
            <a:endParaRPr lang="en-US" dirty="0"/>
          </a:p>
          <a:p>
            <a:r>
              <a:rPr lang="en-US" dirty="0"/>
              <a:t>Key idea, start by doing random actions. </a:t>
            </a:r>
          </a:p>
          <a:p>
            <a:r>
              <a:rPr lang="en-US" dirty="0"/>
              <a:t>At one point (early or late) you will receive a reward or penalty</a:t>
            </a:r>
          </a:p>
          <a:p>
            <a:endParaRPr lang="en-US" dirty="0"/>
          </a:p>
          <a:p>
            <a:r>
              <a:rPr lang="en-US" dirty="0"/>
              <a:t>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65315"/>
            <a:ext cx="5215659" cy="4908618"/>
          </a:xfrm>
          <a:prstGeom prst="rect">
            <a:avLst/>
          </a:prstGeom>
        </p:spPr>
      </p:pic>
      <p:sp>
        <p:nvSpPr>
          <p:cNvPr id="3" name="Content Placeholder 2">
            <a:extLst>
              <a:ext uri="{FF2B5EF4-FFF2-40B4-BE49-F238E27FC236}">
                <a16:creationId xmlns:a16="http://schemas.microsoft.com/office/drawing/2014/main" id="{50F63EE1-CB97-418F-BC0F-6CCFE851D458}"/>
              </a:ext>
            </a:extLst>
          </p:cNvPr>
          <p:cNvSpPr>
            <a:spLocks noGrp="1"/>
          </p:cNvSpPr>
          <p:nvPr>
            <p:ph idx="1"/>
          </p:nvPr>
        </p:nvSpPr>
        <p:spPr>
          <a:xfrm>
            <a:off x="838200" y="4973933"/>
            <a:ext cx="10515600" cy="1203029"/>
          </a:xfrm>
        </p:spPr>
        <p:txBody>
          <a:bodyPr>
            <a:normAutofit fontScale="92500"/>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12323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7" name="Picture 6">
            <a:extLst>
              <a:ext uri="{FF2B5EF4-FFF2-40B4-BE49-F238E27FC236}">
                <a16:creationId xmlns:a16="http://schemas.microsoft.com/office/drawing/2014/main" id="{094E7221-1663-447A-BDF2-CB7D269DB3A1}"/>
              </a:ext>
            </a:extLst>
          </p:cNvPr>
          <p:cNvPicPr>
            <a:picLocks noChangeAspect="1"/>
          </p:cNvPicPr>
          <p:nvPr/>
        </p:nvPicPr>
        <p:blipFill>
          <a:blip r:embed="rId2"/>
          <a:stretch>
            <a:fillRect/>
          </a:stretch>
        </p:blipFill>
        <p:spPr>
          <a:xfrm>
            <a:off x="1062317" y="2867606"/>
            <a:ext cx="3725675" cy="2373161"/>
          </a:xfrm>
          <a:prstGeom prst="rect">
            <a:avLst/>
          </a:prstGeom>
        </p:spPr>
      </p:pic>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754326"/>
          </a:xfrm>
          <a:prstGeom prst="rect">
            <a:avLst/>
          </a:prstGeom>
          <a:noFill/>
        </p:spPr>
        <p:txBody>
          <a:bodyPr wrap="square" rtlCol="0">
            <a:spAutoFit/>
          </a:bodyPr>
          <a:lstStyle/>
          <a:p>
            <a:r>
              <a:rPr lang="en-US" dirty="0"/>
              <a:t>The Value of state x </a:t>
            </a:r>
          </a:p>
          <a:p>
            <a:r>
              <a:rPr lang="en-US" dirty="0"/>
              <a:t>is the maximum of the sum of </a:t>
            </a:r>
          </a:p>
          <a:p>
            <a:r>
              <a:rPr lang="en-US" dirty="0"/>
              <a:t>immediate reward and the discounted next states Value. Only the one action where the value is maximized </a:t>
            </a:r>
            <a:r>
              <a:rPr lang="en-US"/>
              <a:t>is selected.</a:t>
            </a:r>
            <a:endParaRPr lang="en-US" dirty="0"/>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11CB-302F-4764-9EF3-EDD877E85702}"/>
              </a:ext>
            </a:extLst>
          </p:cNvPr>
          <p:cNvSpPr>
            <a:spLocks noGrp="1"/>
          </p:cNvSpPr>
          <p:nvPr>
            <p:ph type="ctrTitle"/>
          </p:nvPr>
        </p:nvSpPr>
        <p:spPr/>
        <p:txBody>
          <a:bodyPr/>
          <a:lstStyle/>
          <a:p>
            <a:r>
              <a:rPr lang="en-US" dirty="0"/>
              <a:t>Reinforcement Learning with Azure Machine Learning</a:t>
            </a:r>
          </a:p>
        </p:txBody>
      </p:sp>
      <p:sp>
        <p:nvSpPr>
          <p:cNvPr id="3" name="Subtitle 2">
            <a:extLst>
              <a:ext uri="{FF2B5EF4-FFF2-40B4-BE49-F238E27FC236}">
                <a16:creationId xmlns:a16="http://schemas.microsoft.com/office/drawing/2014/main" id="{4453879C-C27B-4256-BD37-40547D3A9262}"/>
              </a:ext>
            </a:extLst>
          </p:cNvPr>
          <p:cNvSpPr>
            <a:spLocks noGrp="1"/>
          </p:cNvSpPr>
          <p:nvPr>
            <p:ph type="subTitle" idx="1"/>
          </p:nvPr>
        </p:nvSpPr>
        <p:spPr/>
        <p:txBody>
          <a:bodyPr>
            <a:normAutofit lnSpcReduction="10000"/>
          </a:bodyPr>
          <a:lstStyle/>
          <a:p>
            <a:r>
              <a:rPr lang="en-US" dirty="0"/>
              <a:t>Mario O. Bourgoin, PhD</a:t>
            </a:r>
          </a:p>
          <a:p>
            <a:r>
              <a:rPr lang="en-US" dirty="0"/>
              <a:t>12/5/2019</a:t>
            </a:r>
          </a:p>
          <a:p>
            <a:endParaRPr lang="en-US" dirty="0"/>
          </a:p>
          <a:p>
            <a:r>
              <a:rPr lang="en-US" dirty="0"/>
              <a:t>Acknowledgements: Keiji Kanazawa</a:t>
            </a:r>
          </a:p>
        </p:txBody>
      </p:sp>
    </p:spTree>
    <p:extLst>
      <p:ext uri="{BB962C8B-B14F-4D97-AF65-F5344CB8AC3E}">
        <p14:creationId xmlns:p14="http://schemas.microsoft.com/office/powerpoint/2010/main" val="3356586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1161-CB9B-4EA2-AC80-8A40E00C2B07}"/>
              </a:ext>
            </a:extLst>
          </p:cNvPr>
          <p:cNvSpPr>
            <a:spLocks noGrp="1"/>
          </p:cNvSpPr>
          <p:nvPr>
            <p:ph type="title"/>
          </p:nvPr>
        </p:nvSpPr>
        <p:spPr/>
        <p:txBody>
          <a:bodyPr/>
          <a:lstStyle/>
          <a:p>
            <a:r>
              <a:rPr lang="en-US" dirty="0"/>
              <a:t>Reinforcement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39BB86-F1A8-40A8-9ADA-15EC67182A6A}"/>
                  </a:ext>
                </a:extLst>
              </p:cNvPr>
              <p:cNvSpPr>
                <a:spLocks noGrp="1"/>
              </p:cNvSpPr>
              <p:nvPr>
                <p:ph idx="1"/>
              </p:nvPr>
            </p:nvSpPr>
            <p:spPr/>
            <p:txBody>
              <a:bodyPr/>
              <a:lstStyle/>
              <a:p>
                <a:r>
                  <a:rPr lang="en-US" dirty="0"/>
                  <a:t>Learning how to act given a situation to maximize rewards</a:t>
                </a:r>
              </a:p>
              <a:p>
                <a:r>
                  <a:rPr lang="en-US" dirty="0"/>
                  <a:t>A policy maps situations to actions</a:t>
                </a:r>
              </a:p>
              <a:p>
                <a:r>
                  <a:rPr lang="en-US" dirty="0"/>
                  <a:t>The space of policies is huge: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smtClean="0"/>
                          <m:t>#</m:t>
                        </m:r>
                        <m:r>
                          <m:rPr>
                            <m:nor/>
                          </m:rPr>
                          <a:rPr lang="en-US" dirty="0" smtClean="0"/>
                          <m:t>actions</m:t>
                        </m:r>
                        <m:r>
                          <m:rPr>
                            <m:nor/>
                          </m:rPr>
                          <a:rPr lang="en-US" dirty="0" smtClean="0"/>
                          <m:t>)</m:t>
                        </m:r>
                      </m:e>
                      <m:sup>
                        <m:r>
                          <m:rPr>
                            <m:nor/>
                          </m:rPr>
                          <a:rPr lang="en-US" dirty="0" smtClean="0"/>
                          <m:t>(#</m:t>
                        </m:r>
                        <m:r>
                          <m:rPr>
                            <m:nor/>
                          </m:rPr>
                          <a:rPr lang="en-US" b="0" i="0" dirty="0" smtClean="0"/>
                          <m:t>situations</m:t>
                        </m:r>
                        <m:r>
                          <m:rPr>
                            <m:nor/>
                          </m:rPr>
                          <a:rPr lang="en-US" dirty="0" smtClean="0"/>
                          <m:t>)</m:t>
                        </m:r>
                      </m:sup>
                    </m:sSup>
                  </m:oMath>
                </a14:m>
                <a:endParaRPr lang="en-US" dirty="0"/>
              </a:p>
              <a:p>
                <a:r>
                  <a:rPr lang="en-US" dirty="0"/>
                  <a:t>Finding a good policy requires exploration/lots of data</a:t>
                </a:r>
              </a:p>
            </p:txBody>
          </p:sp>
        </mc:Choice>
        <mc:Fallback xmlns="">
          <p:sp>
            <p:nvSpPr>
              <p:cNvPr id="3" name="Content Placeholder 2">
                <a:extLst>
                  <a:ext uri="{FF2B5EF4-FFF2-40B4-BE49-F238E27FC236}">
                    <a16:creationId xmlns:a16="http://schemas.microsoft.com/office/drawing/2014/main" id="{9E39BB86-F1A8-40A8-9ADA-15EC67182A6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Tree>
    <p:extLst>
      <p:ext uri="{BB962C8B-B14F-4D97-AF65-F5344CB8AC3E}">
        <p14:creationId xmlns:p14="http://schemas.microsoft.com/office/powerpoint/2010/main" val="1189577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3"/>
          <a:stretch>
            <a:fillRect/>
          </a:stretch>
        </p:blipFill>
        <p:spPr>
          <a:xfrm>
            <a:off x="2621510" y="539843"/>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493361" y="5161860"/>
            <a:ext cx="10860439" cy="1477328"/>
          </a:xfrm>
          <a:prstGeom prst="rect">
            <a:avLst/>
          </a:prstGeom>
          <a:noFill/>
        </p:spPr>
        <p:txBody>
          <a:bodyPr wrap="square">
            <a:spAutoFit/>
          </a:bodyPr>
          <a:lstStyle/>
          <a:p>
            <a:r>
              <a:rPr lang="en-US" dirty="0"/>
              <a:t>Custom Environments </a:t>
            </a:r>
            <a:r>
              <a:rPr lang="de-DE" dirty="0">
                <a:hlinkClick r:id="rId4"/>
              </a:rPr>
              <a:t>RLlib Environments — Ray v2.0.0.dev0</a:t>
            </a:r>
            <a:r>
              <a:rPr lang="de-DE" dirty="0"/>
              <a:t> , Example with external Game Engine:</a:t>
            </a:r>
          </a:p>
          <a:p>
            <a:r>
              <a:rPr lang="en-US" dirty="0">
                <a:hlinkClick r:id="rId5"/>
              </a:rPr>
              <a:t>ray/unity3d_server.py at master · ray-project/ray (github.com)</a:t>
            </a:r>
            <a:endParaRPr lang="en-US" dirty="0"/>
          </a:p>
          <a:p>
            <a:endParaRPr lang="de-DE" dirty="0"/>
          </a:p>
          <a:p>
            <a:r>
              <a:rPr lang="de-DE" dirty="0"/>
              <a:t>Available Algorithms: </a:t>
            </a:r>
            <a:r>
              <a:rPr lang="de-DE" dirty="0">
                <a:hlinkClick r:id="rId6"/>
              </a:rPr>
              <a:t>RLlib Algorithms — Ray v1.6.0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a:xfrm>
            <a:off x="588263" y="3150414"/>
            <a:ext cx="3182027" cy="553998"/>
          </a:xfrm>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type="body" sz="quarter" idx="11"/>
          </p:nvPr>
        </p:nvSpPr>
        <p:spPr>
          <a:xfrm>
            <a:off x="4941888" y="1143713"/>
            <a:ext cx="6667500" cy="4567404"/>
          </a:xfrm>
        </p:spPr>
        <p:txBody>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a:xfrm>
            <a:off x="588263" y="3150414"/>
            <a:ext cx="3182027" cy="553998"/>
          </a:xfrm>
        </p:spPr>
        <p:txBody>
          <a:bodyPr>
            <a:normAutofit fontScale="90000"/>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type="body" sz="quarter" idx="11"/>
          </p:nvPr>
        </p:nvSpPr>
        <p:spPr>
          <a:xfrm>
            <a:off x="4941888" y="1229890"/>
            <a:ext cx="6667500" cy="4395049"/>
          </a:xfrm>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a:t>Windows support</a:t>
            </a:r>
            <a:endParaRPr lang="en-US" dirty="0"/>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Simple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simple cartpole_sc.ipynb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2523601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Advanced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atari-on-distributed compute.ipynb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4072399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3CE-9DEB-4901-9CFF-F9D163A7C41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4BFC5EE-276E-4B71-8166-971D08F1606A}"/>
              </a:ext>
            </a:extLst>
          </p:cNvPr>
          <p:cNvSpPr>
            <a:spLocks noGrp="1"/>
          </p:cNvSpPr>
          <p:nvPr>
            <p:ph idx="1"/>
          </p:nvPr>
        </p:nvSpPr>
        <p:spPr/>
        <p:txBody>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a:p>
            <a:r>
              <a:rPr lang="en-US" dirty="0"/>
              <a:t>Create examples using Ray/</a:t>
            </a:r>
            <a:r>
              <a:rPr lang="en-US" dirty="0" err="1"/>
              <a:t>Rllib</a:t>
            </a:r>
            <a:endParaRPr lang="en-US" dirty="0"/>
          </a:p>
          <a:p>
            <a:pPr lvl="1"/>
            <a:r>
              <a:rPr lang="en-US" dirty="0"/>
              <a:t>Start by running tutorial examples on AMLS?</a:t>
            </a:r>
          </a:p>
        </p:txBody>
      </p:sp>
    </p:spTree>
    <p:extLst>
      <p:ext uri="{BB962C8B-B14F-4D97-AF65-F5344CB8AC3E}">
        <p14:creationId xmlns:p14="http://schemas.microsoft.com/office/powerpoint/2010/main" val="2545550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r>
              <a:rPr lang="de-DE" dirty="0">
                <a:hlinkClick r:id="rId3"/>
              </a:rPr>
              <a:t>https://www.youtube.com/watch?v=x5Q79XCxMVc&amp;ab_channel=LondonMachineLearningMeetup</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
        <p:nvSpPr>
          <p:cNvPr id="4" name="TextBox 3">
            <a:extLst>
              <a:ext uri="{FF2B5EF4-FFF2-40B4-BE49-F238E27FC236}">
                <a16:creationId xmlns:a16="http://schemas.microsoft.com/office/drawing/2014/main" id="{6B6FC0AA-9B61-454A-A739-96B20F462273}"/>
              </a:ext>
            </a:extLst>
          </p:cNvPr>
          <p:cNvSpPr txBox="1"/>
          <p:nvPr/>
        </p:nvSpPr>
        <p:spPr>
          <a:xfrm>
            <a:off x="998330" y="1690688"/>
            <a:ext cx="6418745" cy="646331"/>
          </a:xfrm>
          <a:prstGeom prst="rect">
            <a:avLst/>
          </a:prstGeom>
          <a:noFill/>
        </p:spPr>
        <p:txBody>
          <a:bodyPr wrap="none" rtlCol="0">
            <a:spAutoFit/>
          </a:bodyPr>
          <a:lstStyle/>
          <a:p>
            <a:r>
              <a:rPr lang="en-US" dirty="0"/>
              <a:t>Translates the pixel space into an abstract space used for planning,</a:t>
            </a:r>
          </a:p>
          <a:p>
            <a:r>
              <a:rPr lang="en-US" dirty="0"/>
              <a:t>Dynamics model to predict next state </a:t>
            </a:r>
            <a:endParaRPr lang="de-DE" dirty="0"/>
          </a:p>
        </p:txBody>
      </p:sp>
    </p:spTree>
    <p:extLst>
      <p:ext uri="{BB962C8B-B14F-4D97-AF65-F5344CB8AC3E}">
        <p14:creationId xmlns:p14="http://schemas.microsoft.com/office/powerpoint/2010/main" val="2660275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r>
              <a:rPr lang="de-DE" dirty="0">
                <a:hlinkClick r:id="rId7"/>
              </a:rPr>
              <a:t>https://github.com/Azure</a:t>
            </a:r>
            <a:r>
              <a:rPr lang="de-DE">
                <a:hlinkClick r:id="rId7"/>
              </a:rPr>
              <a:t>/MachineLearningNotebooks</a:t>
            </a:r>
            <a:endParaRPr lang="de-DE"/>
          </a:p>
          <a:p>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277" y="2633202"/>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9355" y="2189043"/>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4246885" y="5732710"/>
            <a:ext cx="8019247" cy="923330"/>
          </a:xfrm>
          <a:prstGeom prst="rect">
            <a:avLst/>
          </a:prstGeom>
          <a:noFill/>
        </p:spPr>
        <p:txBody>
          <a:bodyPr wrap="none" rtlCol="0">
            <a:spAutoFit/>
          </a:bodyPr>
          <a:lstStyle/>
          <a:p>
            <a:r>
              <a:rPr lang="de-DE" dirty="0"/>
              <a:t>http://incompleteideas.net/book/RLbook2018.pdf</a:t>
            </a:r>
            <a:endParaRPr lang="en-US" dirty="0"/>
          </a:p>
          <a:p>
            <a:r>
              <a:rPr lang="en-US" dirty="0"/>
              <a:t>Math heavy but well explained here: </a:t>
            </a:r>
          </a:p>
          <a:p>
            <a:r>
              <a:rPr lang="en-US" dirty="0"/>
              <a:t>https://www.youtube.com/watch?v=4SLGEq_HZxk&amp;t=0s&amp;ab_channel=HenryAILabs</a:t>
            </a:r>
          </a:p>
        </p:txBody>
      </p:sp>
      <p:pic>
        <p:nvPicPr>
          <p:cNvPr id="5" name="Picture 2" descr="A picture containing qr code&#10;&#10;Description automatically generated">
            <a:extLst>
              <a:ext uri="{FF2B5EF4-FFF2-40B4-BE49-F238E27FC236}">
                <a16:creationId xmlns:a16="http://schemas.microsoft.com/office/drawing/2014/main" id="{3F84E92C-25E8-4477-A794-A8BF1CC9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523" y="1677037"/>
            <a:ext cx="2395234" cy="3049035"/>
          </a:xfrm>
          <a:prstGeom prst="rect">
            <a:avLst/>
          </a:prstGeom>
          <a:noFill/>
        </p:spPr>
      </p:pic>
      <p:sp>
        <p:nvSpPr>
          <p:cNvPr id="6" name="TextBox 5">
            <a:extLst>
              <a:ext uri="{FF2B5EF4-FFF2-40B4-BE49-F238E27FC236}">
                <a16:creationId xmlns:a16="http://schemas.microsoft.com/office/drawing/2014/main" id="{C91F7E6A-096E-4AB2-B914-20A50AB6A623}"/>
              </a:ext>
            </a:extLst>
          </p:cNvPr>
          <p:cNvSpPr txBox="1"/>
          <p:nvPr/>
        </p:nvSpPr>
        <p:spPr>
          <a:xfrm>
            <a:off x="8333554" y="4726072"/>
            <a:ext cx="2915157" cy="646331"/>
          </a:xfrm>
          <a:prstGeom prst="rect">
            <a:avLst/>
          </a:prstGeom>
          <a:noFill/>
        </p:spPr>
        <p:txBody>
          <a:bodyPr wrap="none" rtlCol="0">
            <a:spAutoFit/>
          </a:bodyPr>
          <a:lstStyle/>
          <a:p>
            <a:r>
              <a:rPr lang="en-US" dirty="0"/>
              <a:t>The standard textbook for AI </a:t>
            </a:r>
          </a:p>
          <a:p>
            <a:endParaRPr lang="de-DE" dirty="0"/>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4238</Words>
  <Application>Microsoft Office PowerPoint</Application>
  <PresentationFormat>Widescreen</PresentationFormat>
  <Paragraphs>588</Paragraphs>
  <Slides>82</Slides>
  <Notes>23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Calibri Light</vt:lpstr>
      <vt:lpstr>Cambria Math</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Model Based vs Model Free</vt:lpstr>
      <vt:lpstr>On-Policy vs Off-Policy</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Development Environment Options</vt:lpstr>
      <vt:lpstr>Reinforcement Learning with Azure Machine Learning</vt:lpstr>
      <vt:lpstr>Reinforcement Learning</vt:lpstr>
      <vt:lpstr>Azure ML Reinforcement Learning</vt:lpstr>
      <vt:lpstr>RAY</vt:lpstr>
      <vt:lpstr>PowerPoint Presentation</vt:lpstr>
      <vt:lpstr>Requirements</vt:lpstr>
      <vt:lpstr>Simulators</vt:lpstr>
      <vt:lpstr>PowerPoint Presentation</vt:lpstr>
      <vt:lpstr>PowerPoint Presentation</vt:lpstr>
      <vt:lpstr>Next Steps</vt:lpstr>
      <vt:lpstr>Issues with Cartpole </vt:lpstr>
      <vt:lpstr>Issues with Pong</vt:lpstr>
      <vt:lpstr>If time permits</vt:lpstr>
      <vt:lpstr>AlphaGo</vt:lpstr>
      <vt:lpstr>AlphaGo Zero</vt:lpstr>
      <vt:lpstr>Alpha Zero</vt:lpstr>
      <vt:lpstr>PowerPoint Presentation</vt:lpstr>
      <vt:lpstr>Alpha Star</vt:lpstr>
      <vt:lpstr>MuZero</vt:lpstr>
      <vt:lpstr>Appendix</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413</cp:revision>
  <dcterms:created xsi:type="dcterms:W3CDTF">2021-05-14T13:33:37Z</dcterms:created>
  <dcterms:modified xsi:type="dcterms:W3CDTF">2021-09-16T11:18:35Z</dcterms:modified>
</cp:coreProperties>
</file>